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notesMasterIdLst>
    <p:notesMasterId r:id="rId14"/>
  </p:notesMasterIdLst>
  <p:sldIdLst>
    <p:sldId id="270" r:id="rId2"/>
    <p:sldId id="301" r:id="rId3"/>
    <p:sldId id="312" r:id="rId4"/>
    <p:sldId id="305" r:id="rId5"/>
    <p:sldId id="304" r:id="rId6"/>
    <p:sldId id="306" r:id="rId7"/>
    <p:sldId id="311" r:id="rId8"/>
    <p:sldId id="309" r:id="rId9"/>
    <p:sldId id="303" r:id="rId10"/>
    <p:sldId id="310" r:id="rId11"/>
    <p:sldId id="302" r:id="rId12"/>
    <p:sldId id="308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37CA5C-1694-DA7F-E5AF-11E531291EA1}" name="Orscheln, Abigail" initials="OA" userId="S::PD4687@stlouisco.net::25007046-d39a-4c80-8ea9-7e43b42a101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n Woert, Sarah" initials="VWS" lastIdx="1" clrIdx="0">
    <p:extLst>
      <p:ext uri="{19B8F6BF-5375-455C-9EA6-DF929625EA0E}">
        <p15:presenceInfo xmlns:p15="http://schemas.microsoft.com/office/powerpoint/2012/main" userId="S::PD4543@stlouisco.net::29e9a346-41e9-43c1-ad1b-f134ed5d030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BEB"/>
    <a:srgbClr val="3D4853"/>
    <a:srgbClr val="000000"/>
    <a:srgbClr val="0B254F"/>
    <a:srgbClr val="FEBE59"/>
    <a:srgbClr val="66473A"/>
    <a:srgbClr val="B0B61D"/>
    <a:srgbClr val="FF9933"/>
    <a:srgbClr val="30A9B0"/>
    <a:srgbClr val="4C5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683" autoAdjust="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22"/>
    </p:cViewPr>
  </p:sorterViewPr>
  <p:notesViewPr>
    <p:cSldViewPr snapToGrid="0">
      <p:cViewPr varScale="1">
        <p:scale>
          <a:sx n="83" d="100"/>
          <a:sy n="83" d="100"/>
        </p:scale>
        <p:origin x="381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143D1-233C-4CD6-9850-29309A160CF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B0FF0-BD7C-4758-AD1E-9ED6A31EF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93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461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0E7B8-77E5-E377-D3EE-4230BD1FC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076D0-BCC4-FD78-188B-9C53DB5C8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B0906F-2A03-F385-F61F-E4CFD82A1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366E-DFF1-AA4F-6500-4F24C5FC98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483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D9E49-4C2C-41FC-809B-2D5B4AC09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C3F36B-8E0E-D2B7-A5BC-064027E7F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30B4A3-0C96-975F-30DF-496E86EC8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091A3-529E-C6D4-2591-A72B2C9F4A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86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E6977-587C-A71D-B7A7-100459AC4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6DC083-16D8-F109-318B-6EAAD8E50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AEF59F-2F93-3263-A9A4-170CE91EA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F31F7D-F72B-2EB6-71E8-97F8C8CC00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99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92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18DB2-6801-804A-FCF0-63DF0405E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CE3CD-EE85-9062-4B83-91D0D2929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CE17B2-84F6-2AE8-B471-5A14ACC687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A729A-345E-EF63-2358-027A3F71C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59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6F150-D83E-B382-A0FB-890089865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64D57A-0881-A17B-370D-D8630C470E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EFBBBA-15C9-BB31-5ADA-55B2AE119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B74244-34DB-6F08-D2DF-BCF91ABD6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3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7447D-1317-9FC8-EB6B-A295F0925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EFA51B-1813-F23B-6421-3054732B54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E72BF6-69E8-B59E-4A3C-6DFC6D74A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AF0B7-0B1B-E91C-B340-1458748F2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35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31486-757A-C891-28A5-AF1A8E1D2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D8173A-4934-927B-1C3D-FFC390D8E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295239-E03D-7AAC-278D-9A3FF66CC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5B329-A2EC-A11C-D1AC-9ED5B6883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8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963F2-60B0-0F92-7348-CA726C82F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06AC23-4D5F-225E-6D9A-C39104C79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FF4B6-F402-D42C-6DE3-FE8E31FCD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E0CDE-AE76-CFFE-11D3-4A1D9D8795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78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98721-656B-6073-339F-23426C25C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8B016-6AB1-3162-B684-3DEF5BCFB1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7F56E-F91A-66FB-7AD9-93E6903E3E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8F460-5E76-5A36-D7E4-15F09EBAF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94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CDA7E-B0D3-FF3B-EB18-1D378BC27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436F52-D4D6-7CF0-6E5E-FE2786259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864E09-DF87-43A3-8214-F9D9951308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D2DA5-CD19-2306-2203-7E2AE72EF0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B0FF0-BD7C-4758-AD1E-9ED6A31EF6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130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11973-DB4C-4E28-8A55-B82C504ED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62263F-AA73-44CF-B50C-B127B12F4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8313C-59B4-4D56-95ED-7A199B2F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E0BFC-6A12-48B4-A74A-91FF0CCD4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EDC0A-F3D6-4B15-A441-D8A65CE8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90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0B7AD-45B9-4A66-90F1-9A01EFF5D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18D6BC-8853-4D6D-A82F-A90CC005D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61E7B-65D3-42B2-B843-3795C4D36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53CDD-0AC1-45AF-9344-CAAE74209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E695B-4293-406F-B2CA-7C6742ED3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8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DB530D-6968-4EF6-B6B3-04947084A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1097F8-BA03-4E69-B2A5-4CECF7261B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BC8EC-FCC3-48E9-9234-1C3BF039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98F06-3EDE-4B99-A4BA-5127C7F73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B9913-57A8-45BB-9608-2060E8170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29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DC931-A7FA-4F19-8AE2-71C12D0F7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0269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F2FFE-434B-43AC-809E-19B3402EA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3560" y="155448"/>
            <a:ext cx="6537960" cy="65379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7AAB74-93AF-1448-8A6F-C683F7312583}"/>
              </a:ext>
            </a:extLst>
          </p:cNvPr>
          <p:cNvSpPr>
            <a:spLocks noGrp="1" noChangeAspect="1"/>
          </p:cNvSpPr>
          <p:nvPr>
            <p:ph sz="half" idx="11"/>
          </p:nvPr>
        </p:nvSpPr>
        <p:spPr>
          <a:xfrm>
            <a:off x="3931920" y="1892808"/>
            <a:ext cx="1216152" cy="32918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93EE85A-EB79-5E29-7F0D-1CEF13662649}"/>
              </a:ext>
            </a:extLst>
          </p:cNvPr>
          <p:cNvSpPr>
            <a:spLocks noGrp="1" noChangeAspect="1"/>
          </p:cNvSpPr>
          <p:nvPr>
            <p:ph sz="half" idx="12" hasCustomPrompt="1"/>
          </p:nvPr>
        </p:nvSpPr>
        <p:spPr>
          <a:xfrm>
            <a:off x="621792" y="1307592"/>
            <a:ext cx="2843784" cy="4937760"/>
          </a:xfr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dirty="0"/>
              <a:t>Heat Chart</a:t>
            </a:r>
          </a:p>
        </p:txBody>
      </p:sp>
    </p:spTree>
    <p:extLst>
      <p:ext uri="{BB962C8B-B14F-4D97-AF65-F5344CB8AC3E}">
        <p14:creationId xmlns:p14="http://schemas.microsoft.com/office/powerpoint/2010/main" val="2972166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DC931-A7FA-4F19-8AE2-71C12D0F7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02694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F2FFE-434B-43AC-809E-19B3402EA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3560" y="155448"/>
            <a:ext cx="6537960" cy="65379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7AAB74-93AF-1448-8A6F-C683F7312583}"/>
              </a:ext>
            </a:extLst>
          </p:cNvPr>
          <p:cNvSpPr>
            <a:spLocks noGrp="1" noChangeAspect="1"/>
          </p:cNvSpPr>
          <p:nvPr>
            <p:ph sz="half" idx="11"/>
          </p:nvPr>
        </p:nvSpPr>
        <p:spPr>
          <a:xfrm>
            <a:off x="3931920" y="1892808"/>
            <a:ext cx="1216152" cy="32918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93EE85A-EB79-5E29-7F0D-1CEF13662649}"/>
              </a:ext>
            </a:extLst>
          </p:cNvPr>
          <p:cNvSpPr>
            <a:spLocks noGrp="1" noChangeAspect="1"/>
          </p:cNvSpPr>
          <p:nvPr>
            <p:ph sz="half" idx="12" hasCustomPrompt="1"/>
          </p:nvPr>
        </p:nvSpPr>
        <p:spPr>
          <a:xfrm>
            <a:off x="621792" y="1307592"/>
            <a:ext cx="2843784" cy="4937760"/>
          </a:xfr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dirty="0"/>
              <a:t>Heat Chart</a:t>
            </a:r>
          </a:p>
        </p:txBody>
      </p:sp>
    </p:spTree>
    <p:extLst>
      <p:ext uri="{BB962C8B-B14F-4D97-AF65-F5344CB8AC3E}">
        <p14:creationId xmlns:p14="http://schemas.microsoft.com/office/powerpoint/2010/main" val="3249893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B0E65-3023-4A94-8B1C-77BC6E01D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F6A06-6149-4A13-A6ED-AC5206DBE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11FD9-7E72-47AD-BE02-725A40CB7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9C43F-034A-4445-8E4E-72967A02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72EE6-7554-4B43-AA05-21AB98377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0FAD3-FFFC-4D56-98E5-960BF9F9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72875-72FE-41DE-9307-2A1F0045C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A180E-AB9F-487E-9F66-B2504FC4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88C5-BA51-4801-BF72-E2830BAA8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6A175-5D94-4FB7-B7E3-7B65AF28B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42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DC931-A7FA-4F19-8AE2-71C12D0F7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68653-9F74-4092-9407-8F58E28CA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F2FFE-434B-43AC-809E-19B3402EA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567D1-A7E9-483F-924C-DD60C750B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93508-CE1A-4096-9B50-B9410682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22DF2-A1AB-4D5E-9890-55C8B945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98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521F5-8DA7-46CE-B84D-E759FF742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8FE8D-2DBB-4065-81E4-96308F42D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F934B-8C48-49B0-A7D4-D8E2891C5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86E95-5D44-487B-935D-3E5FFDBB3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B4FBF6-C1DC-4D6C-BC17-E05E689CB0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01FF38-7D5B-473D-BA70-1BBDA7E48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11B1F4-8DDE-4A75-A51A-B0EEF37E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395F0B-7495-40CB-81B8-D5E269AB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7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CDB86-5CC0-4125-BDAF-842CEBFB7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33C41-DC76-47E2-AE5B-2661AE5A9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1A1F8-E4BE-4EEF-9ECC-C0E392530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B5194A-3176-44C5-BE63-983C774F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92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FF0829-CE37-42CE-BB02-2DD8CBEDD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A72BBF-E74C-4072-B4F4-CD09E62AD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F1FAC-DCFA-4128-84E7-B1B7B82A7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FF627-DF66-445F-A8B3-3FA33351A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6F948-3EF5-4E5C-B121-6BD12DC7D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3AEC9A-3C53-4CE8-BED6-FC304590D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5A0FB-7DBC-4645-9FDA-1415A6894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09364D-9ACF-4993-977E-8F16DD51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75F3E8-A0E6-45A7-850F-C0C3F114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3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7DBB-00F1-475B-A5A5-0CDD154CD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5AFC3C-3057-4C1B-8272-32F138004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015C23-DE8A-403F-B274-58876CDC3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DCEF09-C998-4D34-B6F0-B666D6254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D9B4F8-A119-4C6F-B9A7-7540D5B8D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28F3E-EF22-4B3E-BCDC-E6DEBFD17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33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11E747-215A-4823-960D-E3CDF1203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ECE5E-A54B-4D81-8901-E017C882A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A29F2-FC40-49AE-B9FA-2EC554C34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19A5F-7087-461F-92EA-0477BBC75B27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A377E-DD76-43F8-8225-D0A8FF218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17D5A-0C60-4F96-B26F-3376922A3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A2A8E-3863-4D89-BD4D-94E11D829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8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7" r:id="rId12"/>
    <p:sldLayoutId id="21474837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6C365B-690A-49F0-A208-B40EDFCCBECC}"/>
              </a:ext>
            </a:extLst>
          </p:cNvPr>
          <p:cNvSpPr/>
          <p:nvPr/>
        </p:nvSpPr>
        <p:spPr>
          <a:xfrm>
            <a:off x="0" y="0"/>
            <a:ext cx="9759025" cy="6858000"/>
          </a:xfrm>
          <a:prstGeom prst="rect">
            <a:avLst/>
          </a:prstGeom>
          <a:solidFill>
            <a:srgbClr val="EBEBEB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9C319-C9DC-4684-B0BE-0D0B87896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881063"/>
            <a:ext cx="81915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  <a:latin typeface="Poppins SemiBold" panose="020B0502040204020203" pitchFamily="2" charset="0"/>
                <a:cs typeface="Poppins SemiBold" panose="020B0502040204020203" pitchFamily="2" charset="0"/>
              </a:rPr>
              <a:t>Bureau of </a:t>
            </a:r>
            <a:br>
              <a:rPr lang="en-US" dirty="0">
                <a:solidFill>
                  <a:schemeClr val="tx2"/>
                </a:solidFill>
                <a:latin typeface="Poppins SemiBold" panose="020B0502040204020203" pitchFamily="2" charset="0"/>
                <a:cs typeface="Poppins SemiBold" panose="020B0502040204020203" pitchFamily="2" charset="0"/>
              </a:rPr>
            </a:br>
            <a:r>
              <a:rPr lang="en-US" dirty="0">
                <a:solidFill>
                  <a:schemeClr val="tx2"/>
                </a:solidFill>
                <a:latin typeface="Poppins SemiBold" panose="020B0502040204020203" pitchFamily="2" charset="0"/>
                <a:cs typeface="Poppins SemiBold" panose="020B0502040204020203" pitchFamily="2" charset="0"/>
              </a:rPr>
              <a:t>Research and Analysis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5F36145-BAEB-4536-A83F-758198E14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681" y="4242657"/>
            <a:ext cx="2020947" cy="261534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E424BC9-23C2-46D4-9827-3EB17063F753}"/>
              </a:ext>
            </a:extLst>
          </p:cNvPr>
          <p:cNvSpPr/>
          <p:nvPr/>
        </p:nvSpPr>
        <p:spPr>
          <a:xfrm>
            <a:off x="9919088" y="252510"/>
            <a:ext cx="2100134" cy="1204501"/>
          </a:xfrm>
          <a:prstGeom prst="rect">
            <a:avLst/>
          </a:prstGeom>
          <a:solidFill>
            <a:srgbClr val="0B254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571406-19C2-597A-EC5C-56C759A76056}"/>
              </a:ext>
            </a:extLst>
          </p:cNvPr>
          <p:cNvSpPr/>
          <p:nvPr/>
        </p:nvSpPr>
        <p:spPr>
          <a:xfrm>
            <a:off x="9919088" y="1630809"/>
            <a:ext cx="2100134" cy="1204501"/>
          </a:xfrm>
          <a:prstGeom prst="rect">
            <a:avLst/>
          </a:prstGeom>
          <a:solidFill>
            <a:srgbClr val="FEBE5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A1B543-0BCD-A419-4B84-F6522F786F41}"/>
              </a:ext>
            </a:extLst>
          </p:cNvPr>
          <p:cNvSpPr/>
          <p:nvPr/>
        </p:nvSpPr>
        <p:spPr>
          <a:xfrm>
            <a:off x="9919088" y="3009108"/>
            <a:ext cx="2100134" cy="1204501"/>
          </a:xfrm>
          <a:prstGeom prst="rect">
            <a:avLst/>
          </a:prstGeom>
          <a:solidFill>
            <a:srgbClr val="6647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04CF53-25E0-6638-36DE-88BB69ABFF63}"/>
              </a:ext>
            </a:extLst>
          </p:cNvPr>
          <p:cNvSpPr txBox="1"/>
          <p:nvPr/>
        </p:nvSpPr>
        <p:spPr>
          <a:xfrm>
            <a:off x="381000" y="3503993"/>
            <a:ext cx="7108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The Bureau of Research and Analysis is responsible for grant management, policy development, crime statistics, accreditation, crime pattern detection, crime mapping, and resource deployment.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A92B2E-71E8-6049-0A8E-3E7090D0A329}"/>
              </a:ext>
            </a:extLst>
          </p:cNvPr>
          <p:cNvCxnSpPr>
            <a:cxnSpLocks/>
          </p:cNvCxnSpPr>
          <p:nvPr/>
        </p:nvCxnSpPr>
        <p:spPr>
          <a:xfrm>
            <a:off x="358663" y="3347050"/>
            <a:ext cx="894061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445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A444C1-0CD9-5A04-D682-E673F8B3A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1D356E-4187-F41D-9044-6355FC2E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121316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Karen Livingston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Staff Inspector, 5 years of service</a:t>
            </a:r>
            <a:endParaRPr lang="en-US" sz="240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1B58C-B74F-22C9-B055-B491C049E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Responsibilities: </a:t>
            </a:r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dirty="0">
                <a:solidFill>
                  <a:schemeClr val="tx2"/>
                </a:solidFill>
              </a:rPr>
              <a:t>Conduct department staff inspections for each unit/bureau</a:t>
            </a:r>
          </a:p>
          <a:p>
            <a:pPr lvl="0"/>
            <a:r>
              <a:rPr lang="en-US" sz="1600" dirty="0">
                <a:solidFill>
                  <a:schemeClr val="tx2"/>
                </a:solidFill>
              </a:rPr>
              <a:t>Conduct bi-annual inspections/audits for department evidence </a:t>
            </a:r>
          </a:p>
          <a:p>
            <a:pPr lvl="0"/>
            <a:r>
              <a:rPr lang="en-US" sz="1600" dirty="0">
                <a:solidFill>
                  <a:schemeClr val="tx2"/>
                </a:solidFill>
              </a:rPr>
              <a:t>Conduct change of evidence custodian audits</a:t>
            </a:r>
          </a:p>
          <a:p>
            <a:pPr lvl="0"/>
            <a:r>
              <a:rPr lang="en-US" sz="1600" dirty="0">
                <a:solidFill>
                  <a:schemeClr val="tx2"/>
                </a:solidFill>
              </a:rPr>
              <a:t>Coordinate bi-annual line inspections for department personnel</a:t>
            </a:r>
          </a:p>
          <a:p>
            <a:pPr lvl="0"/>
            <a:r>
              <a:rPr lang="en-US" sz="1600" dirty="0">
                <a:solidFill>
                  <a:schemeClr val="tx2"/>
                </a:solidFill>
              </a:rPr>
              <a:t>Manage Juvenile Accountability Logs, Radar Calibrations, SORE registries, and other miscellaneous audits</a:t>
            </a:r>
          </a:p>
          <a:p>
            <a:pPr lvl="0"/>
            <a:r>
              <a:rPr lang="en-US" sz="1600" dirty="0">
                <a:solidFill>
                  <a:schemeClr val="tx2"/>
                </a:solidFill>
              </a:rPr>
              <a:t>Special Projects by assignment</a:t>
            </a:r>
          </a:p>
          <a:p>
            <a:pPr lvl="0"/>
            <a:endParaRPr lang="en-US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chemeClr val="tx2"/>
                </a:solidFill>
              </a:rPr>
              <a:t>Specialized Training/Certification: </a:t>
            </a:r>
            <a:endParaRPr lang="en-US" sz="1600" dirty="0">
              <a:solidFill>
                <a:schemeClr val="tx2"/>
              </a:solidFill>
            </a:endParaRPr>
          </a:p>
          <a:p>
            <a:pPr lvl="0"/>
            <a:r>
              <a:rPr lang="en-US" sz="1600" dirty="0">
                <a:solidFill>
                  <a:schemeClr val="tx2"/>
                </a:solidFill>
              </a:rPr>
              <a:t>Bachelor of Science in Mass Communications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AF96292-CB21-224A-41EF-4B6257DB78E1}"/>
              </a:ext>
            </a:extLst>
          </p:cNvPr>
          <p:cNvCxnSpPr/>
          <p:nvPr/>
        </p:nvCxnSpPr>
        <p:spPr>
          <a:xfrm>
            <a:off x="790754" y="1586732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177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56D81-EFC9-049A-BE00-0B67A7CC4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03AFF-1181-940D-C3EA-CE6C5486D18E}"/>
              </a:ext>
            </a:extLst>
          </p:cNvPr>
          <p:cNvSpPr/>
          <p:nvPr/>
        </p:nvSpPr>
        <p:spPr>
          <a:xfrm>
            <a:off x="0" y="0"/>
            <a:ext cx="9759025" cy="6858000"/>
          </a:xfrm>
          <a:prstGeom prst="rect">
            <a:avLst/>
          </a:prstGeom>
          <a:solidFill>
            <a:srgbClr val="EBEBEB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F04CCF-276A-83F4-6092-FEDE803D6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881063"/>
            <a:ext cx="8191500" cy="2387600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  <a:latin typeface="Poppins SemiBold" panose="020B0502040204020203" pitchFamily="2" charset="0"/>
                <a:cs typeface="Poppins SemiBold" panose="020B0502040204020203" pitchFamily="2" charset="0"/>
              </a:rPr>
              <a:t>Police Contract Services Unit</a:t>
            </a:r>
            <a:endParaRPr lang="en-US" dirty="0">
              <a:solidFill>
                <a:schemeClr val="tx2"/>
              </a:solidFill>
              <a:latin typeface="Poppins SemiBold" panose="020B0502040204020203" pitchFamily="2" charset="0"/>
              <a:cs typeface="Poppins SemiBold" panose="020B0502040204020203" pitchFamily="2" charset="0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8600F2D4-1971-3D9A-9F7F-F650E1011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681" y="4242657"/>
            <a:ext cx="2020947" cy="261534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C867787-5699-8DD4-9E4A-1D0F67064473}"/>
              </a:ext>
            </a:extLst>
          </p:cNvPr>
          <p:cNvSpPr/>
          <p:nvPr/>
        </p:nvSpPr>
        <p:spPr>
          <a:xfrm>
            <a:off x="9919088" y="252510"/>
            <a:ext cx="2100134" cy="1204501"/>
          </a:xfrm>
          <a:prstGeom prst="rect">
            <a:avLst/>
          </a:prstGeom>
          <a:solidFill>
            <a:srgbClr val="0B254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D9F33E-051A-0353-2BBF-1FB888005474}"/>
              </a:ext>
            </a:extLst>
          </p:cNvPr>
          <p:cNvSpPr/>
          <p:nvPr/>
        </p:nvSpPr>
        <p:spPr>
          <a:xfrm>
            <a:off x="9919088" y="1630809"/>
            <a:ext cx="2100134" cy="1204501"/>
          </a:xfrm>
          <a:prstGeom prst="rect">
            <a:avLst/>
          </a:prstGeom>
          <a:solidFill>
            <a:srgbClr val="FEBE5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3C5D4F-24F7-1BF6-551C-F58D40E8F963}"/>
              </a:ext>
            </a:extLst>
          </p:cNvPr>
          <p:cNvSpPr/>
          <p:nvPr/>
        </p:nvSpPr>
        <p:spPr>
          <a:xfrm>
            <a:off x="9919088" y="3009108"/>
            <a:ext cx="2100134" cy="1204501"/>
          </a:xfrm>
          <a:prstGeom prst="rect">
            <a:avLst/>
          </a:prstGeom>
          <a:solidFill>
            <a:srgbClr val="6647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B59BC0-C101-F191-EFD6-304655650FF2}"/>
              </a:ext>
            </a:extLst>
          </p:cNvPr>
          <p:cNvSpPr txBox="1"/>
          <p:nvPr/>
        </p:nvSpPr>
        <p:spPr>
          <a:xfrm>
            <a:off x="381000" y="3589338"/>
            <a:ext cx="6494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The Police Contract Services Unit manages all of the Department’s active contracts.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564BFA-390D-A1D4-3D1E-429F86F8B929}"/>
              </a:ext>
            </a:extLst>
          </p:cNvPr>
          <p:cNvCxnSpPr>
            <a:cxnSpLocks/>
          </p:cNvCxnSpPr>
          <p:nvPr/>
        </p:nvCxnSpPr>
        <p:spPr>
          <a:xfrm>
            <a:off x="358663" y="3347050"/>
            <a:ext cx="894061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568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1C160-6C8E-7060-DC9B-F98D423D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948543-2C31-A9FF-FC92-3EF6C5ED3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121316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Eric Kusnierkiewicz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200" dirty="0">
                <a:solidFill>
                  <a:schemeClr val="tx2"/>
                </a:solidFill>
              </a:rPr>
              <a:t>Deputy Director/Municipal Contracts Administrator</a:t>
            </a:r>
            <a:r>
              <a:rPr lang="en-US" sz="2200" b="1" dirty="0">
                <a:solidFill>
                  <a:schemeClr val="tx2"/>
                </a:solidFill>
              </a:rPr>
              <a:t>, 4 years of service</a:t>
            </a:r>
            <a:endParaRPr lang="en-US" sz="220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DE9B0-36A9-9711-3E7C-CC50FAFF4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</a:rPr>
              <a:t>Responsibilities: </a:t>
            </a:r>
            <a:endParaRPr lang="en-US" sz="1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2"/>
                </a:solidFill>
              </a:rPr>
              <a:t>Manage police contracts that St. Louis County has with municipalities in the region as well as specialized contracts and School Resource Officers. There are currently 71 active contracts.</a:t>
            </a:r>
          </a:p>
          <a:p>
            <a:pPr lvl="1">
              <a:lnSpc>
                <a:spcPct val="120000"/>
              </a:lnSpc>
            </a:pPr>
            <a:r>
              <a:rPr lang="en-US" sz="1400" dirty="0">
                <a:solidFill>
                  <a:schemeClr val="tx2"/>
                </a:solidFill>
              </a:rPr>
              <a:t>Full-service police &amp; specialty contracts: 19</a:t>
            </a:r>
          </a:p>
          <a:p>
            <a:pPr lvl="1">
              <a:lnSpc>
                <a:spcPct val="120000"/>
              </a:lnSpc>
            </a:pPr>
            <a:r>
              <a:rPr lang="en-US" sz="1400" dirty="0">
                <a:solidFill>
                  <a:schemeClr val="tx2"/>
                </a:solidFill>
              </a:rPr>
              <a:t>School resource contracts: 12</a:t>
            </a:r>
          </a:p>
          <a:p>
            <a:pPr lvl="1">
              <a:lnSpc>
                <a:spcPct val="120000"/>
              </a:lnSpc>
            </a:pPr>
            <a:r>
              <a:rPr lang="en-US" sz="1400" dirty="0">
                <a:solidFill>
                  <a:schemeClr val="tx2"/>
                </a:solidFill>
              </a:rPr>
              <a:t>Communications &amp; computer assisted report entry contracts: 21</a:t>
            </a:r>
          </a:p>
          <a:p>
            <a:pPr lvl="1">
              <a:lnSpc>
                <a:spcPct val="120000"/>
              </a:lnSpc>
            </a:pPr>
            <a:r>
              <a:rPr lang="en-US" sz="1400" dirty="0">
                <a:solidFill>
                  <a:schemeClr val="tx2"/>
                </a:solidFill>
              </a:rPr>
              <a:t>Computer assisted report entry contracts: 19</a:t>
            </a:r>
          </a:p>
          <a:p>
            <a:pPr>
              <a:lnSpc>
                <a:spcPct val="120000"/>
              </a:lnSpc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2"/>
                </a:solidFill>
              </a:rPr>
              <a:t>Accomplishments: </a:t>
            </a:r>
          </a:p>
          <a:p>
            <a:r>
              <a:rPr lang="en-US" sz="1800" dirty="0">
                <a:solidFill>
                  <a:schemeClr val="tx2"/>
                </a:solidFill>
              </a:rPr>
              <a:t>Chief’s Commendation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74BFAED-6ADC-1E23-403E-76FFA249576A}"/>
              </a:ext>
            </a:extLst>
          </p:cNvPr>
          <p:cNvCxnSpPr/>
          <p:nvPr/>
        </p:nvCxnSpPr>
        <p:spPr>
          <a:xfrm>
            <a:off x="790754" y="1586732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495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B710A0E-13DE-496B-913A-A9255878F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63673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42778-67AE-7684-7361-7A9735C3A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The Bureau of Research and Analysis formed 8 years ago through the merging of the Planning and Analysis Unit and Crime Analysis Unit. A couple years later the Office of Staff Inspection was added to the Bureau, and in 2025 the Police Contract Services Unit was added. 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The Bureau captain, Bradley Bland, oversees the unit consisting of the Deputy Director/Municipal Contracts Administrator, four Research Associates, two Police Analysts, and the Staff Inspector.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FA0839E-4A45-AF38-8258-41A1387F80DA}"/>
              </a:ext>
            </a:extLst>
          </p:cNvPr>
          <p:cNvCxnSpPr/>
          <p:nvPr/>
        </p:nvCxnSpPr>
        <p:spPr>
          <a:xfrm>
            <a:off x="743309" y="1397480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06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FE68A-93FF-44F5-061C-E1D37DFC3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680D537-D5FB-EB6E-292E-7E09A78D6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121316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Erica Horten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Research Associate II, 15 years of service</a:t>
            </a:r>
            <a:endParaRPr lang="en-US" sz="240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EF2B6-15C5-0FAB-F4DA-9E28671AD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Responsibilities: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Grant Manager – 23 current active grants over $10.5 million in funds</a:t>
            </a:r>
          </a:p>
          <a:p>
            <a:r>
              <a:rPr lang="en-US" dirty="0">
                <a:solidFill>
                  <a:schemeClr val="tx2"/>
                </a:solidFill>
              </a:rPr>
              <a:t>CALEA Management</a:t>
            </a:r>
          </a:p>
          <a:p>
            <a:r>
              <a:rPr lang="en-US" dirty="0">
                <a:solidFill>
                  <a:schemeClr val="tx2"/>
                </a:solidFill>
              </a:rPr>
              <a:t>Requests for Legislation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Specialized Training/Certification: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Law Enforcement Planner Certification</a:t>
            </a:r>
          </a:p>
          <a:p>
            <a:r>
              <a:rPr lang="en-US" dirty="0">
                <a:solidFill>
                  <a:schemeClr val="tx2"/>
                </a:solidFill>
              </a:rPr>
              <a:t>Crime Prevention Through Environmental Design (CPTED) Certification</a:t>
            </a:r>
          </a:p>
          <a:p>
            <a:r>
              <a:rPr lang="en-US" dirty="0">
                <a:solidFill>
                  <a:schemeClr val="tx2"/>
                </a:solidFill>
              </a:rPr>
              <a:t>Master of Arts in Criminology and Criminal Justice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Accomplishments: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2 Awards of Excellence</a:t>
            </a:r>
          </a:p>
          <a:p>
            <a:r>
              <a:rPr lang="en-US" dirty="0">
                <a:solidFill>
                  <a:schemeClr val="tx2"/>
                </a:solidFill>
              </a:rPr>
              <a:t>3 Chiefs Commendations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322A9DF-EF03-2008-4FD7-C73B859B5C5C}"/>
              </a:ext>
            </a:extLst>
          </p:cNvPr>
          <p:cNvCxnSpPr/>
          <p:nvPr/>
        </p:nvCxnSpPr>
        <p:spPr>
          <a:xfrm>
            <a:off x="790754" y="1586732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11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4E5B24-69FE-627F-BBA4-F683B56F2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02DEB75-4857-A59C-1119-D525E853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121316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Jaclyn Lam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Research Associate II, 10 years of service</a:t>
            </a:r>
            <a:endParaRPr lang="en-US" sz="240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54DA7-9B08-AC0A-862B-FB5434013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Responsibilities: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Policy Development</a:t>
            </a:r>
          </a:p>
          <a:p>
            <a:r>
              <a:rPr lang="en-US" dirty="0">
                <a:solidFill>
                  <a:schemeClr val="tx2"/>
                </a:solidFill>
              </a:rPr>
              <a:t>CALEA Maintenance</a:t>
            </a:r>
          </a:p>
          <a:p>
            <a:r>
              <a:rPr lang="en-US" dirty="0">
                <a:solidFill>
                  <a:schemeClr val="tx2"/>
                </a:solidFill>
              </a:rPr>
              <a:t>PowerDMS Management</a:t>
            </a:r>
          </a:p>
          <a:p>
            <a:r>
              <a:rPr lang="en-US" dirty="0">
                <a:solidFill>
                  <a:schemeClr val="tx2"/>
                </a:solidFill>
              </a:rPr>
              <a:t>Annual Report</a:t>
            </a:r>
          </a:p>
          <a:p>
            <a:r>
              <a:rPr lang="en-US" dirty="0">
                <a:solidFill>
                  <a:schemeClr val="tx2"/>
                </a:solidFill>
              </a:rPr>
              <a:t>Special Projects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Specialized Training/Certification: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Crime Prevention Through Environmental Design (CPTED) Certification</a:t>
            </a:r>
          </a:p>
          <a:p>
            <a:r>
              <a:rPr lang="en-US" dirty="0">
                <a:solidFill>
                  <a:schemeClr val="tx2"/>
                </a:solidFill>
              </a:rPr>
              <a:t>Law Enforcement Planner Certification </a:t>
            </a:r>
          </a:p>
          <a:p>
            <a:r>
              <a:rPr lang="en-US" dirty="0">
                <a:solidFill>
                  <a:schemeClr val="tx2"/>
                </a:solidFill>
              </a:rPr>
              <a:t>Master of Science in Criminal Justice Administration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Accomplishments: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Chief’s Commendations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4E8FEC3-18A3-7C0F-B352-0900148131DB}"/>
              </a:ext>
            </a:extLst>
          </p:cNvPr>
          <p:cNvCxnSpPr/>
          <p:nvPr/>
        </p:nvCxnSpPr>
        <p:spPr>
          <a:xfrm>
            <a:off x="790754" y="1586732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84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BBF14F-5436-394F-E822-AF1C064DB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5447FEF-8012-23C5-F555-3E861615B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1213168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Marissa Williams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Research Associate II, 10 years of service</a:t>
            </a:r>
            <a:endParaRPr lang="en-US" sz="240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13F65-7CC5-87FB-97DC-B0BF1E351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Responsibilities: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CALEA Accreditation </a:t>
            </a:r>
          </a:p>
          <a:p>
            <a:r>
              <a:rPr lang="en-US" dirty="0">
                <a:solidFill>
                  <a:schemeClr val="tx2"/>
                </a:solidFill>
              </a:rPr>
              <a:t>Policy Development</a:t>
            </a:r>
          </a:p>
          <a:p>
            <a:r>
              <a:rPr lang="en-US" dirty="0">
                <a:solidFill>
                  <a:schemeClr val="tx2"/>
                </a:solidFill>
              </a:rPr>
              <a:t>Strategic Plan Management</a:t>
            </a:r>
          </a:p>
          <a:p>
            <a:r>
              <a:rPr lang="en-US" dirty="0">
                <a:solidFill>
                  <a:schemeClr val="tx2"/>
                </a:solidFill>
              </a:rPr>
              <a:t>Special Projects and Research</a:t>
            </a:r>
          </a:p>
          <a:p>
            <a:r>
              <a:rPr lang="en-US" dirty="0">
                <a:solidFill>
                  <a:schemeClr val="tx2"/>
                </a:solidFill>
              </a:rPr>
              <a:t>PIN Sticker Program and Department Brochure Administration 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Specialized Training/Certification: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Crime Prevention Through Environmental Design (CPTED) Certification</a:t>
            </a:r>
          </a:p>
          <a:p>
            <a:r>
              <a:rPr lang="en-US" dirty="0">
                <a:solidFill>
                  <a:schemeClr val="tx2"/>
                </a:solidFill>
              </a:rPr>
              <a:t>Law Enforcement Planner Certification </a:t>
            </a:r>
          </a:p>
          <a:p>
            <a:r>
              <a:rPr lang="en-US" dirty="0">
                <a:solidFill>
                  <a:schemeClr val="tx2"/>
                </a:solidFill>
              </a:rPr>
              <a:t>Bachelor of Arts in English and Minor in Business Administration 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Accomplishments: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Award of Excellence</a:t>
            </a:r>
          </a:p>
          <a:p>
            <a:r>
              <a:rPr lang="en-US" dirty="0">
                <a:solidFill>
                  <a:schemeClr val="tx2"/>
                </a:solidFill>
              </a:rPr>
              <a:t>Outstanding Performer Award</a:t>
            </a:r>
          </a:p>
          <a:p>
            <a:r>
              <a:rPr lang="en-US" dirty="0">
                <a:solidFill>
                  <a:schemeClr val="tx2"/>
                </a:solidFill>
              </a:rPr>
              <a:t>Chief’s Commendations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FCD1093-0E5C-097B-74AB-7617A4786B2C}"/>
              </a:ext>
            </a:extLst>
          </p:cNvPr>
          <p:cNvCxnSpPr/>
          <p:nvPr/>
        </p:nvCxnSpPr>
        <p:spPr>
          <a:xfrm>
            <a:off x="790754" y="1586732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097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C838E4-AFFD-38DD-0C63-C3D3C9A5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E508CB0-2928-D542-58A5-B638B769A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1213168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Rachael Stark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Research Associate I, 2 years of service</a:t>
            </a:r>
            <a:endParaRPr lang="en-US" sz="240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04077-728E-D82A-8562-F098F5FC0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Responsibilities: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Policy Development</a:t>
            </a:r>
          </a:p>
          <a:p>
            <a:r>
              <a:rPr lang="en-US" dirty="0">
                <a:solidFill>
                  <a:schemeClr val="tx2"/>
                </a:solidFill>
              </a:rPr>
              <a:t>CALEA Maintenance</a:t>
            </a:r>
          </a:p>
          <a:p>
            <a:r>
              <a:rPr lang="en-US" dirty="0">
                <a:solidFill>
                  <a:schemeClr val="tx2"/>
                </a:solidFill>
              </a:rPr>
              <a:t>Fiscal Note Management</a:t>
            </a:r>
          </a:p>
          <a:p>
            <a:r>
              <a:rPr lang="en-US" dirty="0">
                <a:solidFill>
                  <a:schemeClr val="tx2"/>
                </a:solidFill>
              </a:rPr>
              <a:t>Special Projects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Specialized Training/Certification: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CPR Instructor</a:t>
            </a:r>
          </a:p>
          <a:p>
            <a:r>
              <a:rPr lang="en-US" dirty="0">
                <a:solidFill>
                  <a:schemeClr val="tx2"/>
                </a:solidFill>
              </a:rPr>
              <a:t>American Board of Medicolegal Death Investigators (ABMDI) certified</a:t>
            </a:r>
          </a:p>
          <a:p>
            <a:r>
              <a:rPr lang="en-US" dirty="0">
                <a:solidFill>
                  <a:schemeClr val="tx2"/>
                </a:solidFill>
              </a:rPr>
              <a:t>Missouri Army National Guard</a:t>
            </a:r>
          </a:p>
          <a:p>
            <a:r>
              <a:rPr lang="en-US" dirty="0">
                <a:solidFill>
                  <a:schemeClr val="tx2"/>
                </a:solidFill>
              </a:rPr>
              <a:t>Master of Science in Criminal Justice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Accomplishments: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Chief’s Commendation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1272EF7-8E4A-744E-7FEF-F22AACD4E8C8}"/>
              </a:ext>
            </a:extLst>
          </p:cNvPr>
          <p:cNvCxnSpPr/>
          <p:nvPr/>
        </p:nvCxnSpPr>
        <p:spPr>
          <a:xfrm>
            <a:off x="790754" y="1586732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46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2D19ED-8491-0C41-1617-156256C0D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C479028-1C25-33AB-7279-0CF4CE119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1213168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Ali Noble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Police Analyst II, 10 years of service</a:t>
            </a:r>
            <a:endParaRPr lang="en-US" sz="240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DDEB1-8BAC-305B-72D2-145DEADB5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Responsibilities: </a:t>
            </a:r>
            <a:endParaRPr lang="en-US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Internal/external crime and CFS reports</a:t>
            </a:r>
          </a:p>
          <a:p>
            <a:pPr lvl="0"/>
            <a:r>
              <a:rPr lang="en-US" dirty="0">
                <a:solidFill>
                  <a:schemeClr val="tx2"/>
                </a:solidFill>
              </a:rPr>
              <a:t>Manage BPS data</a:t>
            </a:r>
          </a:p>
          <a:p>
            <a:pPr lvl="0"/>
            <a:r>
              <a:rPr lang="en-US" dirty="0">
                <a:solidFill>
                  <a:schemeClr val="tx2"/>
                </a:solidFill>
              </a:rPr>
              <a:t>ShotSpotter analysis and reporting</a:t>
            </a:r>
          </a:p>
          <a:p>
            <a:pPr lvl="0"/>
            <a:r>
              <a:rPr lang="en-US" dirty="0">
                <a:solidFill>
                  <a:schemeClr val="tx2"/>
                </a:solidFill>
              </a:rPr>
              <a:t>Create maps</a:t>
            </a:r>
          </a:p>
          <a:p>
            <a:pPr lvl="0"/>
            <a:r>
              <a:rPr lang="en-US" dirty="0">
                <a:solidFill>
                  <a:schemeClr val="tx2"/>
                </a:solidFill>
              </a:rPr>
              <a:t>Ongoing relationship with federal agencies</a:t>
            </a:r>
          </a:p>
          <a:p>
            <a:pPr lvl="0"/>
            <a:r>
              <a:rPr lang="en-US" dirty="0">
                <a:solidFill>
                  <a:schemeClr val="tx2"/>
                </a:solidFill>
              </a:rPr>
              <a:t>Special projects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Specialized Training/Certification: </a:t>
            </a:r>
            <a:endParaRPr lang="en-US" dirty="0">
              <a:solidFill>
                <a:schemeClr val="tx2"/>
              </a:solidFill>
            </a:endParaRPr>
          </a:p>
          <a:p>
            <a:pPr lvl="0"/>
            <a:r>
              <a:rPr lang="en-US" dirty="0">
                <a:solidFill>
                  <a:schemeClr val="tx2"/>
                </a:solidFill>
              </a:rPr>
              <a:t>Criminal Intelligence Certified Analyst (International Association of Law Enforcement Intelligence Analysts)</a:t>
            </a:r>
          </a:p>
          <a:p>
            <a:pPr lvl="0"/>
            <a:r>
              <a:rPr lang="en-US" dirty="0">
                <a:solidFill>
                  <a:schemeClr val="tx2"/>
                </a:solidFill>
              </a:rPr>
              <a:t>Master’s in Business Administration, concentration in Quantitative Analysis</a:t>
            </a:r>
          </a:p>
          <a:p>
            <a:pPr lvl="0"/>
            <a:r>
              <a:rPr lang="en-US" dirty="0">
                <a:solidFill>
                  <a:schemeClr val="tx2"/>
                </a:solidFill>
              </a:rPr>
              <a:t>Leadership Development Institute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Accomplishments: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3 Awards of Excellence</a:t>
            </a:r>
          </a:p>
          <a:p>
            <a:r>
              <a:rPr lang="en-US" dirty="0">
                <a:solidFill>
                  <a:schemeClr val="tx2"/>
                </a:solidFill>
              </a:rPr>
              <a:t>Chief’s Commendation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7230C7A-B402-6609-0287-56909C1E5615}"/>
              </a:ext>
            </a:extLst>
          </p:cNvPr>
          <p:cNvCxnSpPr/>
          <p:nvPr/>
        </p:nvCxnSpPr>
        <p:spPr>
          <a:xfrm>
            <a:off x="790754" y="1586732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818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22B875-56F5-AEB8-BADE-DE616BF7B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96015E4-D9D3-EA8E-F7D4-6BC47DF6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4334"/>
            <a:ext cx="10515600" cy="1213168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Abby Orscheln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Police Analyst II, 8 years of service</a:t>
            </a:r>
            <a:endParaRPr lang="en-US" sz="240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3E11F-3943-C1B9-ABB7-C8113CE76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Responsibilities: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Internal/external crime and CFS reports</a:t>
            </a:r>
          </a:p>
          <a:p>
            <a:r>
              <a:rPr lang="en-US" dirty="0">
                <a:solidFill>
                  <a:schemeClr val="tx2"/>
                </a:solidFill>
              </a:rPr>
              <a:t>Update and maintain online public crime map </a:t>
            </a:r>
          </a:p>
          <a:p>
            <a:r>
              <a:rPr lang="en-US" dirty="0">
                <a:solidFill>
                  <a:schemeClr val="tx2"/>
                </a:solidFill>
              </a:rPr>
              <a:t>Manage internal/external surveys</a:t>
            </a:r>
          </a:p>
          <a:p>
            <a:r>
              <a:rPr lang="en-US" dirty="0">
                <a:solidFill>
                  <a:schemeClr val="tx2"/>
                </a:solidFill>
              </a:rPr>
              <a:t>Traffic Stop Report analysis and reporting</a:t>
            </a:r>
          </a:p>
          <a:p>
            <a:r>
              <a:rPr lang="en-US" dirty="0">
                <a:solidFill>
                  <a:schemeClr val="tx2"/>
                </a:solidFill>
              </a:rPr>
              <a:t>Special projects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Specialized Training/Certification: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Crime Prevention Through Environmental Design (CPTED) Certification</a:t>
            </a:r>
          </a:p>
          <a:p>
            <a:r>
              <a:rPr lang="en-US" dirty="0">
                <a:solidFill>
                  <a:schemeClr val="tx2"/>
                </a:solidFill>
              </a:rPr>
              <a:t>Masters in Criminology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Accomplishments: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Award of Excellence</a:t>
            </a:r>
          </a:p>
          <a:p>
            <a:r>
              <a:rPr lang="en-US" dirty="0">
                <a:solidFill>
                  <a:schemeClr val="tx2"/>
                </a:solidFill>
              </a:rPr>
              <a:t>Chief’s Commendation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64B449E-ACB5-C275-C54F-7BEDD523BF10}"/>
              </a:ext>
            </a:extLst>
          </p:cNvPr>
          <p:cNvCxnSpPr/>
          <p:nvPr/>
        </p:nvCxnSpPr>
        <p:spPr>
          <a:xfrm>
            <a:off x="790754" y="1586732"/>
            <a:ext cx="10610491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159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969A6-E7BC-B965-E006-8A0C458BB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02C0C6-2B1A-7C38-1822-D657AFB5CEEC}"/>
              </a:ext>
            </a:extLst>
          </p:cNvPr>
          <p:cNvSpPr/>
          <p:nvPr/>
        </p:nvSpPr>
        <p:spPr>
          <a:xfrm>
            <a:off x="0" y="0"/>
            <a:ext cx="9759025" cy="6858000"/>
          </a:xfrm>
          <a:prstGeom prst="rect">
            <a:avLst/>
          </a:prstGeom>
          <a:solidFill>
            <a:srgbClr val="EBEBEB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54A54C-3BA3-EFF5-DEE4-3953E82DD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881063"/>
            <a:ext cx="8191500" cy="23876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  <a:latin typeface="Poppins SemiBold" panose="020B0502040204020203" pitchFamily="2" charset="0"/>
                <a:cs typeface="Poppins SemiBold" panose="020B0502040204020203" pitchFamily="2" charset="0"/>
              </a:rPr>
              <a:t>Office of Staff Inspection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0008DC5-5D76-FDBE-3767-D49866C2E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681" y="4242657"/>
            <a:ext cx="2020947" cy="261534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8D6BE51-B2ED-CEBF-6BF2-38C69E7C3F20}"/>
              </a:ext>
            </a:extLst>
          </p:cNvPr>
          <p:cNvSpPr/>
          <p:nvPr/>
        </p:nvSpPr>
        <p:spPr>
          <a:xfrm>
            <a:off x="9919088" y="252510"/>
            <a:ext cx="2100134" cy="1204501"/>
          </a:xfrm>
          <a:prstGeom prst="rect">
            <a:avLst/>
          </a:prstGeom>
          <a:solidFill>
            <a:srgbClr val="0B254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0478BF-5249-6EBC-5934-34D8FBE5D52A}"/>
              </a:ext>
            </a:extLst>
          </p:cNvPr>
          <p:cNvSpPr/>
          <p:nvPr/>
        </p:nvSpPr>
        <p:spPr>
          <a:xfrm>
            <a:off x="9919088" y="1630809"/>
            <a:ext cx="2100134" cy="1204501"/>
          </a:xfrm>
          <a:prstGeom prst="rect">
            <a:avLst/>
          </a:prstGeom>
          <a:solidFill>
            <a:srgbClr val="FEBE5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C3771A-B918-ECE7-2EDF-66FA5DA155AC}"/>
              </a:ext>
            </a:extLst>
          </p:cNvPr>
          <p:cNvSpPr/>
          <p:nvPr/>
        </p:nvSpPr>
        <p:spPr>
          <a:xfrm>
            <a:off x="9919088" y="3009108"/>
            <a:ext cx="2100134" cy="1204501"/>
          </a:xfrm>
          <a:prstGeom prst="rect">
            <a:avLst/>
          </a:prstGeom>
          <a:solidFill>
            <a:srgbClr val="6647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6E536-5E9F-9EB1-571F-8B494A0BBA56}"/>
              </a:ext>
            </a:extLst>
          </p:cNvPr>
          <p:cNvSpPr txBox="1"/>
          <p:nvPr/>
        </p:nvSpPr>
        <p:spPr>
          <a:xfrm>
            <a:off x="380999" y="3589338"/>
            <a:ext cx="7279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The Office of Staff Inspections conducts regular inspections and audits to ensure operational policies and procedures are being followed.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891F66-AD39-43F0-879F-5AE42F086A16}"/>
              </a:ext>
            </a:extLst>
          </p:cNvPr>
          <p:cNvCxnSpPr>
            <a:cxnSpLocks/>
          </p:cNvCxnSpPr>
          <p:nvPr/>
        </p:nvCxnSpPr>
        <p:spPr>
          <a:xfrm>
            <a:off x="358663" y="3347050"/>
            <a:ext cx="894061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20410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Custom 15">
      <a:dk1>
        <a:srgbClr val="22282E"/>
      </a:dk1>
      <a:lt1>
        <a:srgbClr val="FFFFFF"/>
      </a:lt1>
      <a:dk2>
        <a:srgbClr val="44546A"/>
      </a:dk2>
      <a:lt2>
        <a:srgbClr val="AFB9C5"/>
      </a:lt2>
      <a:accent1>
        <a:srgbClr val="0B254F"/>
      </a:accent1>
      <a:accent2>
        <a:srgbClr val="FEBE59"/>
      </a:accent2>
      <a:accent3>
        <a:srgbClr val="22282E"/>
      </a:accent3>
      <a:accent4>
        <a:srgbClr val="0B254F"/>
      </a:accent4>
      <a:accent5>
        <a:srgbClr val="FEBE59"/>
      </a:accent5>
      <a:accent6>
        <a:srgbClr val="66473A"/>
      </a:accent6>
      <a:hlink>
        <a:srgbClr val="0563C1"/>
      </a:hlink>
      <a:folHlink>
        <a:srgbClr val="954F72"/>
      </a:folHlink>
    </a:clrScheme>
    <a:fontScheme name="Poppins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39C4E16F-04A3-45FE-8F3C-82807B2BF708}" vid="{03C95D46-2170-456F-994F-EE31921722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24391</TotalTime>
  <Words>703</Words>
  <Application>Microsoft Office PowerPoint</Application>
  <PresentationFormat>Widescreen</PresentationFormat>
  <Paragraphs>136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Poppins</vt:lpstr>
      <vt:lpstr>Poppins SemiBold</vt:lpstr>
      <vt:lpstr>Theme3</vt:lpstr>
      <vt:lpstr>Bureau of  Research and Analysis</vt:lpstr>
      <vt:lpstr>Overview</vt:lpstr>
      <vt:lpstr>Erica Horten Research Associate II, 15 years of service</vt:lpstr>
      <vt:lpstr>Jaclyn Lam Research Associate II, 10 years of service</vt:lpstr>
      <vt:lpstr>Marissa Williams Research Associate II, 10 years of service</vt:lpstr>
      <vt:lpstr>Rachael Stark Research Associate I, 2 years of service</vt:lpstr>
      <vt:lpstr>Ali Noble Police Analyst II, 10 years of service</vt:lpstr>
      <vt:lpstr>Abby Orscheln Police Analyst II, 8 years of service</vt:lpstr>
      <vt:lpstr>Office of Staff Inspection</vt:lpstr>
      <vt:lpstr>Karen Livingston Staff Inspector, 5 years of service</vt:lpstr>
      <vt:lpstr>Police Contract Services Unit</vt:lpstr>
      <vt:lpstr>Eric Kusnierkiewicz Deputy Director/Municipal Contracts Administrator, 4 years of service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Command Staff</dc:title>
  <dc:creator>Abby Orscheln</dc:creator>
  <cp:lastModifiedBy>Bland, Bradley</cp:lastModifiedBy>
  <cp:revision>571</cp:revision>
  <cp:lastPrinted>2024-01-16T19:37:24Z</cp:lastPrinted>
  <dcterms:created xsi:type="dcterms:W3CDTF">2018-05-10T19:26:55Z</dcterms:created>
  <dcterms:modified xsi:type="dcterms:W3CDTF">2025-07-07T15:10:46Z</dcterms:modified>
</cp:coreProperties>
</file>